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56" r:id="rId3"/>
    <p:sldId id="260" r:id="rId4"/>
    <p:sldId id="265" r:id="rId5"/>
    <p:sldId id="266" r:id="rId6"/>
    <p:sldId id="267" r:id="rId7"/>
    <p:sldId id="268" r:id="rId8"/>
    <p:sldId id="269" r:id="rId9"/>
    <p:sldId id="270" r:id="rId10"/>
    <p:sldId id="264" r:id="rId11"/>
  </p:sldIdLst>
  <p:sldSz cx="12192000" cy="6858000"/>
  <p:notesSz cx="6858000" cy="9144000"/>
  <p:embeddedFontLst>
    <p:embeddedFont>
      <p:font typeface="함초롬돋움" panose="020B0604000101010101" pitchFamily="50" charset="-127"/>
      <p:regular r:id="rId12"/>
      <p:bold r:id="rId13"/>
    </p:embeddedFont>
    <p:embeddedFont>
      <p:font typeface="Baskerville Old Face" panose="02020602080505020303" pitchFamily="18" charset="0"/>
      <p:regular r:id="rId14"/>
    </p:embeddedFont>
    <p:embeddedFont>
      <p:font typeface="나눔고딕 에코" panose="020D0604000000000000" pitchFamily="50" charset="-127"/>
      <p:regular r:id="rId15"/>
      <p:bold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배달의민족 도현" panose="020B0600000101010101" pitchFamily="50" charset="-127"/>
      <p:regular r:id="rId19"/>
    </p:embeddedFont>
    <p:embeddedFont>
      <p:font typeface="배달의민족 주아" panose="02020603020101020101" pitchFamily="18" charset="-127"/>
      <p:regular r:id="rId20"/>
    </p:embeddedFont>
    <p:embeddedFont>
      <p:font typeface="HY헤드라인M" panose="02030600000101010101" pitchFamily="18" charset="-127"/>
      <p:regular r:id="rId21"/>
    </p:embeddedFont>
    <p:embeddedFont>
      <p:font typeface="Arial Rounded MT Bold" panose="020F0704030504030204" pitchFamily="34" charset="0"/>
      <p:regular r:id="rId22"/>
    </p:embeddedFont>
    <p:embeddedFont>
      <p:font typeface="배달의민족 한나는 열한살" panose="020B0600000101010101" pitchFamily="50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ED7D31"/>
    <a:srgbClr val="77A7D2"/>
    <a:srgbClr val="9B9797"/>
    <a:srgbClr val="CFCDCD"/>
    <a:srgbClr val="7F7F7F"/>
    <a:srgbClr val="FF0000"/>
    <a:srgbClr val="2E75B6"/>
    <a:srgbClr val="949494"/>
    <a:srgbClr val="0952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smtClean="0"/>
              <a:t> 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Sheet1!$D$1</c:f>
              <c:strCache>
                <c:ptCount val="1"/>
                <c:pt idx="0">
                  <c:v>계열1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357-42B5-9E25-C23D6E486E72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BA-48B9-87E0-B2EC89D78810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BA-48B9-87E0-B2EC89D78810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BA-48B9-87E0-B2EC89D78810}"/>
              </c:ext>
            </c:extLst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BA-48B9-87E0-B2EC89D78810}"/>
              </c:ext>
            </c:extLst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BA-48B9-87E0-B2EC89D78810}"/>
              </c:ext>
            </c:extLst>
          </c:dPt>
          <c:dPt>
            <c:idx val="6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9BA-48B9-87E0-B2EC89D78810}"/>
              </c:ext>
            </c:extLst>
          </c:dPt>
          <c:dPt>
            <c:idx val="7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99BA-48B9-87E0-B2EC89D78810}"/>
              </c:ext>
            </c:extLst>
          </c:dPt>
          <c:dPt>
            <c:idx val="8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99BA-48B9-87E0-B2EC89D78810}"/>
              </c:ext>
            </c:extLst>
          </c:dPt>
          <c:dPt>
            <c:idx val="9"/>
            <c:bubble3D val="0"/>
            <c:spPr>
              <a:solidFill>
                <a:schemeClr val="accent2">
                  <a:lumMod val="8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99BA-48B9-87E0-B2EC89D78810}"/>
              </c:ext>
            </c:extLst>
          </c:dPt>
          <c:dPt>
            <c:idx val="10"/>
            <c:bubble3D val="0"/>
            <c:spPr>
              <a:solidFill>
                <a:schemeClr val="accent4">
                  <a:lumMod val="8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99BA-48B9-87E0-B2EC89D78810}"/>
              </c:ext>
            </c:extLst>
          </c:dPt>
          <c:dPt>
            <c:idx val="11"/>
            <c:bubble3D val="0"/>
            <c:spPr>
              <a:solidFill>
                <a:schemeClr val="accent6">
                  <a:lumMod val="8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99BA-48B9-87E0-B2EC89D78810}"/>
              </c:ext>
            </c:extLst>
          </c:dPt>
          <c:dPt>
            <c:idx val="12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99BA-48B9-87E0-B2EC89D78810}"/>
              </c:ext>
            </c:extLst>
          </c:dPt>
          <c:dPt>
            <c:idx val="13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99BA-48B9-87E0-B2EC89D78810}"/>
              </c:ext>
            </c:extLst>
          </c:dPt>
          <c:dPt>
            <c:idx val="14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99BA-48B9-87E0-B2EC89D78810}"/>
              </c:ext>
            </c:extLst>
          </c:dPt>
          <c:dPt>
            <c:idx val="15"/>
            <c:bubble3D val="0"/>
            <c:spPr>
              <a:solidFill>
                <a:schemeClr val="accent2">
                  <a:lumMod val="5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99BA-48B9-87E0-B2EC89D78810}"/>
              </c:ext>
            </c:extLst>
          </c:dPt>
          <c:cat>
            <c:multiLvlStrRef>
              <c:f>Sheet1!$A$2:$C$17</c:f>
              <c:multiLvlStrCache>
                <c:ptCount val="16"/>
                <c:lvl/>
                <c:lvl/>
                <c:lvl>
                  <c:pt idx="0">
                    <c:v>운전자의 부주의</c:v>
                  </c:pt>
                  <c:pt idx="1">
                    <c:v>교통 혼잡</c:v>
                  </c:pt>
                  <c:pt idx="2">
                    <c:v>도로 구조의 오류</c:v>
                  </c:pt>
                  <c:pt idx="3">
                    <c:v>보행자의 부주의</c:v>
                  </c:pt>
                  <c:pt idx="4">
                    <c:v>교통 신호체계 오류</c:v>
                  </c:pt>
                  <c:pt idx="5">
                    <c:v>기타</c:v>
                  </c:pt>
                </c:lvl>
              </c:multiLvlStrCache>
            </c:multiLvlStrRef>
          </c:cat>
          <c:val>
            <c:numRef>
              <c:f>Sheet1!$D$2:$D$17</c:f>
              <c:numCache>
                <c:formatCode>General</c:formatCode>
                <c:ptCount val="16"/>
                <c:pt idx="0">
                  <c:v>27.9</c:v>
                </c:pt>
                <c:pt idx="1">
                  <c:v>9.4</c:v>
                </c:pt>
                <c:pt idx="2">
                  <c:v>3.5</c:v>
                </c:pt>
                <c:pt idx="3">
                  <c:v>2.5</c:v>
                </c:pt>
                <c:pt idx="4">
                  <c:v>1.8</c:v>
                </c:pt>
                <c:pt idx="5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57-42B5-9E25-C23D6E486E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고령 운전자 사고 발생 건수</c:v>
                </c:pt>
              </c:strCache>
            </c:strRef>
          </c:tx>
          <c:spPr>
            <a:ln w="57150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Sheet1!$A$2:$A$3</c:f>
              <c:numCache>
                <c:formatCode>General</c:formatCode>
                <c:ptCount val="2"/>
                <c:pt idx="0">
                  <c:v>2014</c:v>
                </c:pt>
                <c:pt idx="1">
                  <c:v>2015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19.850000000000001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A02-4154-9BF1-EFE170F16A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고령 운전자 사고 발생 시 사망자</c:v>
                </c:pt>
              </c:strCache>
            </c:strRef>
          </c:tx>
          <c:spPr>
            <a:ln w="57150" cap="rnd" cmpd="sng" algn="ctr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Sheet1!$A$2:$A$3</c:f>
              <c:numCache>
                <c:formatCode>General</c:formatCode>
                <c:ptCount val="2"/>
                <c:pt idx="0">
                  <c:v>2014</c:v>
                </c:pt>
                <c:pt idx="1">
                  <c:v>2015</c:v>
                </c:pt>
              </c:numCache>
            </c:numRef>
          </c:cat>
          <c:val>
            <c:numRef>
              <c:f>Sheet1!$C$2:$C$3</c:f>
              <c:numCache>
                <c:formatCode>General</c:formatCode>
                <c:ptCount val="2"/>
                <c:pt idx="0">
                  <c:v>5</c:v>
                </c:pt>
                <c:pt idx="1">
                  <c:v>11.82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A02-4154-9BF1-EFE170F16A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886941887"/>
        <c:axId val="1886944383"/>
      </c:lineChart>
      <c:catAx>
        <c:axId val="188694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86944383"/>
        <c:crosses val="autoZero"/>
        <c:auto val="1"/>
        <c:lblAlgn val="ctr"/>
        <c:lblOffset val="100"/>
        <c:noMultiLvlLbl val="0"/>
      </c:catAx>
      <c:valAx>
        <c:axId val="1886944383"/>
        <c:scaling>
          <c:orientation val="minMax"/>
          <c:max val="20"/>
          <c:min val="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86941887"/>
        <c:crosses val="autoZero"/>
        <c:crossBetween val="between"/>
        <c:majorUnit val="5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31" kern="1200"/>
    <cs:bodyPr wrap="square" lIns="38100" tIns="19050" rIns="38100" bIns="19050" anchor="ctr">
      <a:spAutoFit/>
    </cs:bodyPr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Table>
  <cs:downBar>
    <cs:lnRef idx="0"/>
    <cs:fillRef idx="0"/>
    <cs:effectRef idx="0"/>
    <cs:fontRef idx="minor">
      <a:schemeClr val="tx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  <a:lumOff val="10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  <cs:bodyPr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4682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604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04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6812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86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86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86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136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379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280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437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296F0-D1D2-4BF4-A5AF-452ACF190034}" type="datetimeFigureOut">
              <a:rPr lang="ko-KR" altLang="en-US" smtClean="0"/>
              <a:t>2016-10-18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81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905989"/>
            <a:ext cx="12192000" cy="264687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260948" y="2663703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고속도로 위의 보안관</a:t>
            </a:r>
            <a:endParaRPr lang="ko-KR" altLang="en-US" sz="3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694049" y="3692966"/>
            <a:ext cx="1944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…for safe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027894" y="6064718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김도훈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전승현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229" y="1261122"/>
            <a:ext cx="863514" cy="86351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209" y="1252312"/>
            <a:ext cx="912665" cy="91266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44" y="1211814"/>
            <a:ext cx="966610" cy="96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2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-1" y="4005943"/>
            <a:ext cx="7663543" cy="7402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자유형 20"/>
          <p:cNvSpPr/>
          <p:nvPr/>
        </p:nvSpPr>
        <p:spPr>
          <a:xfrm>
            <a:off x="7663543" y="1465943"/>
            <a:ext cx="4528457" cy="3280228"/>
          </a:xfrm>
          <a:custGeom>
            <a:avLst/>
            <a:gdLst>
              <a:gd name="connsiteX0" fmla="*/ 2282906 w 4528457"/>
              <a:gd name="connsiteY0" fmla="*/ 0 h 3280228"/>
              <a:gd name="connsiteX1" fmla="*/ 4528457 w 4528457"/>
              <a:gd name="connsiteY1" fmla="*/ 0 h 3280228"/>
              <a:gd name="connsiteX2" fmla="*/ 4528457 w 4528457"/>
              <a:gd name="connsiteY2" fmla="*/ 3280228 h 3280228"/>
              <a:gd name="connsiteX3" fmla="*/ 0 w 4528457"/>
              <a:gd name="connsiteY3" fmla="*/ 3280228 h 3280228"/>
              <a:gd name="connsiteX4" fmla="*/ 0 w 4528457"/>
              <a:gd name="connsiteY4" fmla="*/ 1439747 h 3280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28457" h="3280228">
                <a:moveTo>
                  <a:pt x="2282906" y="0"/>
                </a:moveTo>
                <a:lnTo>
                  <a:pt x="4528457" y="0"/>
                </a:lnTo>
                <a:lnTo>
                  <a:pt x="4528457" y="3280228"/>
                </a:lnTo>
                <a:lnTo>
                  <a:pt x="0" y="3280228"/>
                </a:lnTo>
                <a:lnTo>
                  <a:pt x="0" y="143974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16540" y="4083669"/>
            <a:ext cx="62231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Thank You for your attention</a:t>
            </a:r>
            <a:endParaRPr lang="ko-KR" altLang="en-US" sz="3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 rot="19696894">
            <a:off x="7790147" y="1904773"/>
            <a:ext cx="25138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  <a:ea typeface="배달의민족 주아" panose="02020600000000000000" pitchFamily="18" charset="-127"/>
              </a:rPr>
              <a:t>Q&amp;A</a:t>
            </a:r>
            <a:endParaRPr lang="ko-KR" altLang="en-US" sz="8000" dirty="0">
              <a:solidFill>
                <a:schemeClr val="bg1">
                  <a:lumMod val="75000"/>
                </a:schemeClr>
              </a:solidFill>
              <a:latin typeface="Arial Rounded MT Bold" panose="020F0704030504030204" pitchFamily="34" charset="0"/>
              <a:ea typeface="배달의민족 주아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rot="19711857">
            <a:off x="8279179" y="2744588"/>
            <a:ext cx="265970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spc="600" dirty="0" smtClean="0">
                <a:solidFill>
                  <a:schemeClr val="bg1">
                    <a:lumMod val="50000"/>
                  </a:schemeClr>
                </a:solidFill>
                <a:latin typeface="Baskerville Old Face" panose="02020602080505020303" pitchFamily="18" charset="0"/>
                <a:ea typeface="배달의민족 주아" panose="02020600000000000000" pitchFamily="18" charset="-127"/>
              </a:rPr>
              <a:t>TIME</a:t>
            </a:r>
            <a:endParaRPr lang="ko-KR" altLang="en-US" sz="6600" spc="600" dirty="0">
              <a:solidFill>
                <a:schemeClr val="bg1">
                  <a:lumMod val="50000"/>
                </a:schemeClr>
              </a:solidFill>
              <a:latin typeface="Baskerville Old Face" panose="02020602080505020303" pitchFamily="18" charset="0"/>
              <a:ea typeface="배달의민족 주아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544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21" y="4914504"/>
            <a:ext cx="966610" cy="966610"/>
          </a:xfrm>
          <a:prstGeom prst="rect">
            <a:avLst/>
          </a:prstGeom>
        </p:spPr>
      </p:pic>
      <p:sp>
        <p:nvSpPr>
          <p:cNvPr id="30" name="자유형 29"/>
          <p:cNvSpPr/>
          <p:nvPr/>
        </p:nvSpPr>
        <p:spPr>
          <a:xfrm rot="10800000">
            <a:off x="0" y="0"/>
            <a:ext cx="3962400" cy="6858000"/>
          </a:xfrm>
          <a:custGeom>
            <a:avLst/>
            <a:gdLst>
              <a:gd name="connsiteX0" fmla="*/ 3962400 w 3962400"/>
              <a:gd name="connsiteY0" fmla="*/ 6858000 h 6858000"/>
              <a:gd name="connsiteX1" fmla="*/ 0 w 3962400"/>
              <a:gd name="connsiteY1" fmla="*/ 6858000 h 6858000"/>
              <a:gd name="connsiteX2" fmla="*/ 3198350 w 3962400"/>
              <a:gd name="connsiteY2" fmla="*/ 0 h 6858000"/>
              <a:gd name="connsiteX3" fmla="*/ 3962400 w 3962400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2400" h="6858000">
                <a:moveTo>
                  <a:pt x="3962400" y="6858000"/>
                </a:moveTo>
                <a:lnTo>
                  <a:pt x="0" y="6858000"/>
                </a:lnTo>
                <a:lnTo>
                  <a:pt x="3198350" y="0"/>
                </a:lnTo>
                <a:lnTo>
                  <a:pt x="3962400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485900" y="87630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목차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194447" y="2126525"/>
            <a:ext cx="1970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배경 및 목적 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194447" y="2705738"/>
            <a:ext cx="2533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및 구현 방법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194447" y="3284951"/>
            <a:ext cx="2730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기대효과 및 차별성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194447" y="3864164"/>
            <a:ext cx="1874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시연 동영상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194447" y="4417252"/>
            <a:ext cx="2428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05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미래 발전 가능성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61" name="직선 연결선 60"/>
          <p:cNvCxnSpPr/>
          <p:nvPr/>
        </p:nvCxnSpPr>
        <p:spPr>
          <a:xfrm>
            <a:off x="1657007" y="2564399"/>
            <a:ext cx="3411671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/>
          <p:nvPr/>
        </p:nvCxnSpPr>
        <p:spPr>
          <a:xfrm>
            <a:off x="1981200" y="3703943"/>
            <a:ext cx="3888000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>
            <a:off x="302564" y="4273715"/>
            <a:ext cx="4680000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/>
          <p:cNvCxnSpPr/>
          <p:nvPr/>
        </p:nvCxnSpPr>
        <p:spPr>
          <a:xfrm>
            <a:off x="302564" y="4843488"/>
            <a:ext cx="5256000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/>
          <p:cNvCxnSpPr/>
          <p:nvPr/>
        </p:nvCxnSpPr>
        <p:spPr>
          <a:xfrm>
            <a:off x="1250901" y="5628910"/>
            <a:ext cx="602581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/>
          <p:cNvGrpSpPr/>
          <p:nvPr/>
        </p:nvGrpSpPr>
        <p:grpSpPr>
          <a:xfrm>
            <a:off x="7323305" y="517869"/>
            <a:ext cx="4467745" cy="1302352"/>
            <a:chOff x="7445653" y="569929"/>
            <a:chExt cx="4467745" cy="1302352"/>
          </a:xfrm>
        </p:grpSpPr>
        <p:sp>
          <p:nvSpPr>
            <p:cNvPr id="81" name="TextBox 80"/>
            <p:cNvSpPr txBox="1"/>
            <p:nvPr/>
          </p:nvSpPr>
          <p:spPr>
            <a:xfrm>
              <a:off x="10190617" y="1164395"/>
              <a:ext cx="167706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INDEX</a:t>
              </a:r>
              <a:endPara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445653" y="569929"/>
              <a:ext cx="442460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고속도로 위의 보안관</a:t>
              </a:r>
              <a:endPara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11867679" y="681990"/>
              <a:ext cx="45719" cy="107823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406" y="4963812"/>
            <a:ext cx="863514" cy="863514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386" y="4955002"/>
            <a:ext cx="912665" cy="912665"/>
          </a:xfrm>
          <a:prstGeom prst="rect">
            <a:avLst/>
          </a:prstGeom>
        </p:spPr>
      </p:pic>
      <p:cxnSp>
        <p:nvCxnSpPr>
          <p:cNvPr id="27" name="직선 연결선 26"/>
          <p:cNvCxnSpPr/>
          <p:nvPr/>
        </p:nvCxnSpPr>
        <p:spPr>
          <a:xfrm>
            <a:off x="1657006" y="3134171"/>
            <a:ext cx="3996000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308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755645" cy="949583"/>
              <a:chOff x="8864279" y="359775"/>
              <a:chExt cx="1755645" cy="949583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171393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KOSIS</a:t>
                </a:r>
              </a:p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(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도로 교통사고의 원인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)</a:t>
                </a: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58156" y="402103"/>
              <a:ext cx="243848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배경 및 목적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cxnSp>
        <p:nvCxnSpPr>
          <p:cNvPr id="20" name="직선 연결선 19"/>
          <p:cNvCxnSpPr/>
          <p:nvPr/>
        </p:nvCxnSpPr>
        <p:spPr>
          <a:xfrm>
            <a:off x="361950" y="6563164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/>
          <p:cNvGrpSpPr/>
          <p:nvPr/>
        </p:nvGrpSpPr>
        <p:grpSpPr>
          <a:xfrm>
            <a:off x="666750" y="1673953"/>
            <a:ext cx="10687050" cy="4555397"/>
            <a:chOff x="666750" y="1673953"/>
            <a:chExt cx="10687050" cy="4555397"/>
          </a:xfrm>
        </p:grpSpPr>
        <p:sp>
          <p:nvSpPr>
            <p:cNvPr id="26" name="직사각형 25"/>
            <p:cNvSpPr/>
            <p:nvPr/>
          </p:nvSpPr>
          <p:spPr>
            <a:xfrm>
              <a:off x="666750" y="1950179"/>
              <a:ext cx="10687050" cy="4279171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3819526" y="1673953"/>
              <a:ext cx="4181474" cy="552451"/>
              <a:chOff x="3819526" y="1673953"/>
              <a:chExt cx="4181474" cy="552451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4095750" y="1673954"/>
                <a:ext cx="3905250" cy="55245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dirty="0" smtClean="0">
                    <a:solidFill>
                      <a:schemeClr val="bg2">
                        <a:lumMod val="10000"/>
                      </a:schemeClr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교통사고의 원인</a:t>
                </a:r>
                <a:endParaRPr lang="ko-KR" altLang="en-US" sz="2800" dirty="0">
                  <a:solidFill>
                    <a:schemeClr val="bg2">
                      <a:lumMod val="10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endParaRPr>
              </a:p>
            </p:txBody>
          </p:sp>
          <p:sp>
            <p:nvSpPr>
              <p:cNvPr id="28" name="직각 삼각형 27"/>
              <p:cNvSpPr/>
              <p:nvPr/>
            </p:nvSpPr>
            <p:spPr>
              <a:xfrm rot="16200000">
                <a:off x="3819526" y="1673953"/>
                <a:ext cx="276226" cy="276225"/>
              </a:xfrm>
              <a:prstGeom prst="rtTriangle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629947" y="54054"/>
            <a:ext cx="1125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aphicFrame>
        <p:nvGraphicFramePr>
          <p:cNvPr id="8" name="차트 7"/>
          <p:cNvGraphicFramePr/>
          <p:nvPr>
            <p:extLst>
              <p:ext uri="{D42A27DB-BD31-4B8C-83A1-F6EECF244321}">
                <p14:modId xmlns:p14="http://schemas.microsoft.com/office/powerpoint/2010/main" val="2121796288"/>
              </p:ext>
            </p:extLst>
          </p:nvPr>
        </p:nvGraphicFramePr>
        <p:xfrm>
          <a:off x="0" y="1950180"/>
          <a:ext cx="7112684" cy="4032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직사각형 3"/>
          <p:cNvSpPr/>
          <p:nvPr/>
        </p:nvSpPr>
        <p:spPr>
          <a:xfrm>
            <a:off x="6668086" y="2896465"/>
            <a:ext cx="4444076" cy="2769326"/>
          </a:xfrm>
          <a:prstGeom prst="rect">
            <a:avLst/>
          </a:prstGeom>
          <a:solidFill>
            <a:schemeClr val="dk1">
              <a:alpha val="4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</a:t>
            </a:r>
            <a:r>
              <a:rPr lang="en-US" altLang="ko-KR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운전자의 부주의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</a:t>
            </a:r>
            <a:r>
              <a:rPr lang="en-US" altLang="ko-KR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교통 혼잡</a:t>
            </a:r>
            <a:endParaRPr lang="en-US" altLang="ko-KR" sz="2800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endParaRPr lang="en-US" altLang="ko-KR" sz="20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도로 구조의 오류</a:t>
            </a:r>
            <a:endParaRPr lang="ko-KR" altLang="en-US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819107" y="2949155"/>
            <a:ext cx="1097280" cy="1119260"/>
          </a:xfrm>
          <a:prstGeom prst="rect">
            <a:avLst/>
          </a:prstGeom>
          <a:solidFill>
            <a:srgbClr val="9494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62.6%</a:t>
            </a:r>
            <a:endParaRPr lang="ko-KR" altLang="en-US" sz="2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9819107" y="3729900"/>
            <a:ext cx="1097280" cy="1119260"/>
          </a:xfrm>
          <a:prstGeom prst="rect">
            <a:avLst/>
          </a:prstGeom>
          <a:solidFill>
            <a:srgbClr val="9494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26.3%</a:t>
            </a:r>
            <a:endParaRPr lang="ko-KR" altLang="en-US" sz="2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819107" y="4410222"/>
            <a:ext cx="1097280" cy="1119260"/>
          </a:xfrm>
          <a:prstGeom prst="rect">
            <a:avLst/>
          </a:prstGeom>
          <a:solidFill>
            <a:srgbClr val="9494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9.6%</a:t>
            </a:r>
            <a:endParaRPr lang="ko-KR" altLang="en-US" sz="2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32551" y="3990764"/>
            <a:ext cx="934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62.6%</a:t>
            </a:r>
            <a:endParaRPr lang="ko-KR" altLang="en-US" sz="2400" spc="-1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425643" y="4415710"/>
            <a:ext cx="15392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3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운전자 부주의</a:t>
            </a:r>
            <a:endParaRPr lang="en-US" altLang="ko-KR" sz="2000" spc="-3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160675" y="4094984"/>
            <a:ext cx="966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26.3%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37259" y="4398167"/>
            <a:ext cx="1295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 혼잡</a:t>
            </a:r>
            <a:endParaRPr lang="en-US" altLang="ko-KR" sz="20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567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895106" cy="949583"/>
              <a:chOff x="8864279" y="359775"/>
              <a:chExt cx="1895106" cy="949583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1853392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TAAS</a:t>
                </a:r>
              </a:p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(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부문별 교통사고 증감률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)</a:t>
                </a: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58156" y="402103"/>
              <a:ext cx="243848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배경 및 목적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cxnSp>
        <p:nvCxnSpPr>
          <p:cNvPr id="20" name="직선 연결선 19"/>
          <p:cNvCxnSpPr/>
          <p:nvPr/>
        </p:nvCxnSpPr>
        <p:spPr>
          <a:xfrm>
            <a:off x="323850" y="65913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/>
          <p:cNvGrpSpPr/>
          <p:nvPr/>
        </p:nvGrpSpPr>
        <p:grpSpPr>
          <a:xfrm>
            <a:off x="666750" y="1673953"/>
            <a:ext cx="10687050" cy="4555397"/>
            <a:chOff x="666750" y="1673953"/>
            <a:chExt cx="10687050" cy="4555397"/>
          </a:xfrm>
        </p:grpSpPr>
        <p:sp>
          <p:nvSpPr>
            <p:cNvPr id="26" name="직사각형 25"/>
            <p:cNvSpPr/>
            <p:nvPr/>
          </p:nvSpPr>
          <p:spPr>
            <a:xfrm>
              <a:off x="666750" y="1950179"/>
              <a:ext cx="10687050" cy="4279171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3571329" y="1673953"/>
              <a:ext cx="4619080" cy="552451"/>
              <a:chOff x="3571329" y="1673953"/>
              <a:chExt cx="4619080" cy="552451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3847553" y="1673954"/>
                <a:ext cx="4342856" cy="55245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600" dirty="0" smtClean="0">
                    <a:solidFill>
                      <a:schemeClr val="tx1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연령별 교통사고 발생 증가율</a:t>
                </a:r>
                <a:endParaRPr lang="ko-KR" altLang="en-US" sz="2600" dirty="0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endParaRPr>
              </a:p>
            </p:txBody>
          </p:sp>
          <p:sp>
            <p:nvSpPr>
              <p:cNvPr id="28" name="직각 삼각형 27"/>
              <p:cNvSpPr/>
              <p:nvPr/>
            </p:nvSpPr>
            <p:spPr>
              <a:xfrm rot="16200000">
                <a:off x="3571329" y="1673953"/>
                <a:ext cx="276226" cy="276225"/>
              </a:xfrm>
              <a:prstGeom prst="rtTriangle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629947" y="54054"/>
            <a:ext cx="1125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589916" y="3784262"/>
            <a:ext cx="4134690" cy="1824348"/>
          </a:xfrm>
          <a:prstGeom prst="rect">
            <a:avLst/>
          </a:prstGeom>
          <a:solidFill>
            <a:schemeClr val="dk1">
              <a:alpha val="4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o.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전체 사망률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r>
              <a:rPr lang="en-US" altLang="ko-KR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</a:t>
            </a:r>
            <a:r>
              <a:rPr lang="en-US" altLang="ko-KR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고령 운전자 사망률</a:t>
            </a:r>
            <a:endParaRPr lang="en-US" altLang="ko-KR" sz="2800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7" name="차트 6"/>
          <p:cNvGraphicFramePr/>
          <p:nvPr>
            <p:extLst>
              <p:ext uri="{D42A27DB-BD31-4B8C-83A1-F6EECF244321}">
                <p14:modId xmlns:p14="http://schemas.microsoft.com/office/powerpoint/2010/main" val="2616369546"/>
              </p:ext>
            </p:extLst>
          </p:nvPr>
        </p:nvGraphicFramePr>
        <p:xfrm>
          <a:off x="1093976" y="2349305"/>
          <a:ext cx="4748628" cy="3789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직사각형 4"/>
          <p:cNvSpPr/>
          <p:nvPr/>
        </p:nvSpPr>
        <p:spPr>
          <a:xfrm>
            <a:off x="4423437" y="2107414"/>
            <a:ext cx="1648939" cy="11192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+13.75%</a:t>
            </a:r>
            <a:endParaRPr lang="ko-KR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365093" y="3438604"/>
            <a:ext cx="1648939" cy="7944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n w="0"/>
                <a:solidFill>
                  <a:srgbClr val="ED7D3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+6.82%</a:t>
            </a:r>
            <a:endParaRPr lang="ko-KR" altLang="en-US" sz="2400" dirty="0">
              <a:ln w="0"/>
              <a:solidFill>
                <a:srgbClr val="ED7D3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아래쪽 화살표 8"/>
          <p:cNvSpPr/>
          <p:nvPr/>
        </p:nvSpPr>
        <p:spPr>
          <a:xfrm>
            <a:off x="8786971" y="4034372"/>
            <a:ext cx="489683" cy="480030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아래쪽 화살표 23"/>
          <p:cNvSpPr/>
          <p:nvPr/>
        </p:nvSpPr>
        <p:spPr>
          <a:xfrm rot="10800000">
            <a:off x="9657828" y="4920967"/>
            <a:ext cx="489683" cy="480030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589916" y="2716070"/>
            <a:ext cx="3312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pc="-300" dirty="0" smtClean="0">
                <a:solidFill>
                  <a:srgbClr val="77A7D2"/>
                </a:solidFill>
                <a:latin typeface="나눔고딕 에코" panose="020D0604000000000000" pitchFamily="50" charset="-127"/>
                <a:ea typeface="나눔고딕 에코" panose="020D0604000000000000" pitchFamily="50" charset="-127"/>
                <a:cs typeface="함초롬돋움" panose="020B0604000101010101" pitchFamily="50" charset="-127"/>
              </a:rPr>
              <a:t>-</a:t>
            </a:r>
            <a:r>
              <a:rPr lang="en-US" altLang="ko-KR" spc="-300" dirty="0" smtClean="0">
                <a:solidFill>
                  <a:srgbClr val="77A7D2"/>
                </a:solidFill>
                <a:latin typeface="나눔고딕 에코" panose="020D0604000000000000" pitchFamily="50" charset="-127"/>
                <a:ea typeface="나눔고딕 에코" panose="020D0604000000000000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pc="-300" dirty="0" smtClean="0">
                <a:latin typeface="나눔고딕 에코" panose="020D0604000000000000" pitchFamily="50" charset="-127"/>
                <a:ea typeface="나눔고딕 에코" panose="020D0604000000000000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pc="-300" dirty="0" smtClean="0">
                <a:latin typeface="나눔고딕 에코" panose="020D0604000000000000" pitchFamily="50" charset="-127"/>
                <a:ea typeface="나눔고딕 에코" panose="020D0604000000000000" pitchFamily="50" charset="-127"/>
                <a:cs typeface="함초롬돋움" panose="020B0604000101010101" pitchFamily="50" charset="-127"/>
              </a:rPr>
              <a:t>고령 </a:t>
            </a:r>
            <a:r>
              <a:rPr lang="ko-KR" altLang="en-US" spc="-300" dirty="0">
                <a:latin typeface="나눔고딕 에코" panose="020D0604000000000000" pitchFamily="50" charset="-127"/>
                <a:ea typeface="나눔고딕 에코" panose="020D0604000000000000" pitchFamily="50" charset="-127"/>
                <a:cs typeface="함초롬돋움" panose="020B0604000101010101" pitchFamily="50" charset="-127"/>
              </a:rPr>
              <a:t>운전자 사고 발생 건수 </a:t>
            </a:r>
            <a:endParaRPr lang="en-US" altLang="ko-KR" spc="-300" dirty="0" smtClean="0">
              <a:latin typeface="나눔고딕 에코" panose="020D0604000000000000" pitchFamily="50" charset="-127"/>
              <a:ea typeface="나눔고딕 에코" panose="020D0604000000000000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2400" b="1" spc="-300" dirty="0" smtClean="0">
                <a:solidFill>
                  <a:srgbClr val="ED7D31"/>
                </a:solidFill>
                <a:latin typeface="나눔고딕 에코" panose="020D0604000000000000" pitchFamily="50" charset="-127"/>
                <a:ea typeface="나눔고딕 에코" panose="020D0604000000000000" pitchFamily="50" charset="-127"/>
                <a:cs typeface="함초롬돋움" panose="020B0604000101010101" pitchFamily="50" charset="-127"/>
              </a:rPr>
              <a:t>-</a:t>
            </a:r>
            <a:r>
              <a:rPr lang="en-US" altLang="ko-KR" spc="-300" dirty="0" smtClean="0">
                <a:latin typeface="나눔고딕 에코" panose="020D0604000000000000" pitchFamily="50" charset="-127"/>
                <a:ea typeface="나눔고딕 에코" panose="020D0604000000000000" pitchFamily="50" charset="-127"/>
                <a:cs typeface="함초롬돋움" panose="020B0604000101010101" pitchFamily="50" charset="-127"/>
              </a:rPr>
              <a:t>  </a:t>
            </a:r>
            <a:r>
              <a:rPr lang="ko-KR" altLang="en-US" spc="-300" dirty="0" smtClean="0">
                <a:latin typeface="나눔고딕 에코" panose="020D0604000000000000" pitchFamily="50" charset="-127"/>
                <a:ea typeface="나눔고딕 에코" panose="020D0604000000000000" pitchFamily="50" charset="-127"/>
                <a:cs typeface="함초롬돋움" panose="020B0604000101010101" pitchFamily="50" charset="-127"/>
              </a:rPr>
              <a:t>고령 </a:t>
            </a:r>
            <a:r>
              <a:rPr lang="ko-KR" altLang="en-US" spc="-300" dirty="0">
                <a:latin typeface="나눔고딕 에코" panose="020D0604000000000000" pitchFamily="50" charset="-127"/>
                <a:ea typeface="나눔고딕 에코" panose="020D0604000000000000" pitchFamily="50" charset="-127"/>
                <a:cs typeface="함초롬돋움" panose="020B0604000101010101" pitchFamily="50" charset="-127"/>
              </a:rPr>
              <a:t>운전자 사고 발생 시 사망자 </a:t>
            </a:r>
          </a:p>
        </p:txBody>
      </p:sp>
    </p:spTree>
    <p:extLst>
      <p:ext uri="{BB962C8B-B14F-4D97-AF65-F5344CB8AC3E}">
        <p14:creationId xmlns:p14="http://schemas.microsoft.com/office/powerpoint/2010/main" val="78272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5" grpId="0"/>
      <p:bldP spid="9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9460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동아리 회의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243848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배경 및 목적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cxnSp>
        <p:nvCxnSpPr>
          <p:cNvPr id="20" name="직선 연결선 19"/>
          <p:cNvCxnSpPr/>
          <p:nvPr/>
        </p:nvCxnSpPr>
        <p:spPr>
          <a:xfrm>
            <a:off x="323850" y="65913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/>
          <p:cNvGrpSpPr/>
          <p:nvPr/>
        </p:nvGrpSpPr>
        <p:grpSpPr>
          <a:xfrm>
            <a:off x="666750" y="1673953"/>
            <a:ext cx="10687050" cy="4555397"/>
            <a:chOff x="666750" y="1673953"/>
            <a:chExt cx="10687050" cy="4555397"/>
          </a:xfrm>
        </p:grpSpPr>
        <p:sp>
          <p:nvSpPr>
            <p:cNvPr id="26" name="직사각형 25"/>
            <p:cNvSpPr/>
            <p:nvPr/>
          </p:nvSpPr>
          <p:spPr>
            <a:xfrm>
              <a:off x="666750" y="1950179"/>
              <a:ext cx="10687050" cy="4279171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3819526" y="1673953"/>
              <a:ext cx="4181474" cy="578577"/>
              <a:chOff x="3819526" y="1673953"/>
              <a:chExt cx="4181474" cy="578577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4095750" y="1700080"/>
                <a:ext cx="3905250" cy="55245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4040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목적</a:t>
                </a:r>
                <a:endParaRPr lang="ko-KR" altLang="en-US" sz="2800" dirty="0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endParaRPr>
              </a:p>
            </p:txBody>
          </p:sp>
          <p:sp>
            <p:nvSpPr>
              <p:cNvPr id="28" name="직각 삼각형 27"/>
              <p:cNvSpPr/>
              <p:nvPr/>
            </p:nvSpPr>
            <p:spPr>
              <a:xfrm rot="16200000">
                <a:off x="3819526" y="1673953"/>
                <a:ext cx="276226" cy="276225"/>
              </a:xfrm>
              <a:prstGeom prst="rtTriangle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629947" y="54054"/>
            <a:ext cx="1125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03" y="1422387"/>
            <a:ext cx="672916" cy="672916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6629">
            <a:off x="10462946" y="2082240"/>
            <a:ext cx="715739" cy="715739"/>
          </a:xfrm>
          <a:prstGeom prst="rect">
            <a:avLst/>
          </a:prstGeom>
        </p:spPr>
      </p:pic>
      <p:sp>
        <p:nvSpPr>
          <p:cNvPr id="33" name="직사각형 32"/>
          <p:cNvSpPr/>
          <p:nvPr/>
        </p:nvSpPr>
        <p:spPr>
          <a:xfrm>
            <a:off x="2312190" y="3315156"/>
            <a:ext cx="7396169" cy="1549215"/>
          </a:xfrm>
          <a:prstGeom prst="rect">
            <a:avLst/>
          </a:prstGeom>
          <a:solidFill>
            <a:schemeClr val="tx1">
              <a:alpha val="91000"/>
            </a:schemeClr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갑작스러운 </a:t>
            </a:r>
            <a:r>
              <a:rPr lang="ko-KR" altLang="en-US" sz="3600" dirty="0" smtClean="0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상황</a:t>
            </a:r>
            <a:r>
              <a:rPr lang="ko-KR" altLang="en-US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을 대처하여 </a:t>
            </a:r>
            <a:endParaRPr lang="en-US" altLang="ko-KR" sz="3400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ko-KR" altLang="en-US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운전자의 </a:t>
            </a:r>
            <a:r>
              <a:rPr lang="ko-KR" altLang="en-US" sz="3600" dirty="0" smtClean="0">
                <a:solidFill>
                  <a:srgbClr val="FFC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생명</a:t>
            </a:r>
            <a:r>
              <a:rPr lang="ko-KR" altLang="en-US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을 구한다</a:t>
            </a:r>
            <a:r>
              <a:rPr lang="en-US" altLang="ko-KR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  <a:endParaRPr lang="ko-KR" altLang="en-US" sz="3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526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576" y="1581151"/>
            <a:ext cx="8074856" cy="4542107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Arial Rounded MT Bold" panose="020F0704030504030204" pitchFamily="34" charset="0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95750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Arial Rounded MT Bold" panose="020F0704030504030204" pitchFamily="34" charset="0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동아리 회의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Arial Rounded MT Bold" panose="020F0704030504030204" pitchFamily="34" charset="0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335861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Arial Rounded MT Bold" panose="020F0704030504030204" pitchFamily="34" charset="0"/>
                  <a:ea typeface="배달의민족 한나는 열한살" panose="020B0600000101010101" pitchFamily="50" charset="-127"/>
                </a:rPr>
                <a:t>기능 및 구현 방법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29947" y="54054"/>
            <a:ext cx="12811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400050" y="2448194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SMS</a:t>
            </a:r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문자 신고</a:t>
            </a:r>
            <a:r>
              <a:rPr lang="en-US" altLang="ko-KR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비상등 </a:t>
            </a:r>
            <a:r>
              <a:rPr lang="en-US" altLang="ko-KR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ON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8371576" y="2448195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</a:t>
            </a:r>
            <a:r>
              <a:rPr lang="en-US" altLang="ko-KR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모방 주행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4385813" y="2448195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 상태 체크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756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 animBg="1"/>
      <p:bldP spid="3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9460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동아리 회의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379462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기대효과 및 차별 성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29947" y="54054"/>
            <a:ext cx="12987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6048375" y="1581152"/>
            <a:ext cx="4381500" cy="4990244"/>
            <a:chOff x="840701" y="1899088"/>
            <a:chExt cx="4381500" cy="4357643"/>
          </a:xfrm>
        </p:grpSpPr>
        <p:grpSp>
          <p:nvGrpSpPr>
            <p:cNvPr id="19" name="그룹 18"/>
            <p:cNvGrpSpPr/>
            <p:nvPr/>
          </p:nvGrpSpPr>
          <p:grpSpPr>
            <a:xfrm>
              <a:off x="840701" y="1899088"/>
              <a:ext cx="4381500" cy="4357643"/>
              <a:chOff x="1162050" y="2062207"/>
              <a:chExt cx="4381500" cy="4357643"/>
            </a:xfrm>
          </p:grpSpPr>
          <p:sp>
            <p:nvSpPr>
              <p:cNvPr id="21" name="직사각형 20"/>
              <p:cNvSpPr/>
              <p:nvPr/>
            </p:nvSpPr>
            <p:spPr>
              <a:xfrm>
                <a:off x="1162050" y="2301453"/>
                <a:ext cx="4381500" cy="4118397"/>
              </a:xfrm>
              <a:prstGeom prst="rect">
                <a:avLst/>
              </a:prstGeom>
              <a:solidFill>
                <a:schemeClr val="bg2">
                  <a:lumMod val="75000"/>
                  <a:alpha val="6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운전자 상태 체크</a:t>
                </a:r>
                <a:endParaRPr lang="en-US" altLang="ko-KR" sz="2800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sz="2800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SMS </a:t>
                </a:r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신고 기능</a:t>
                </a:r>
                <a:endParaRPr lang="en-US" altLang="ko-KR" sz="2800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sz="28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운전자</a:t>
                </a:r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모방 연장 주행 기능</a:t>
                </a:r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endParaRPr lang="ko-KR" altLang="en-US" sz="28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2" name="직사각형 21"/>
              <p:cNvSpPr/>
              <p:nvPr/>
            </p:nvSpPr>
            <p:spPr>
              <a:xfrm>
                <a:off x="1714500" y="2062207"/>
                <a:ext cx="3314700" cy="56200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20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20" name="직각 삼각형 19"/>
            <p:cNvSpPr/>
            <p:nvPr/>
          </p:nvSpPr>
          <p:spPr>
            <a:xfrm rot="16200000">
              <a:off x="1153905" y="1899088"/>
              <a:ext cx="239246" cy="239246"/>
            </a:xfrm>
            <a:prstGeom prst="rtTriangle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1469832" y="1630159"/>
            <a:ext cx="4381500" cy="2350995"/>
            <a:chOff x="840701" y="1899088"/>
            <a:chExt cx="4381500" cy="2350995"/>
          </a:xfrm>
        </p:grpSpPr>
        <p:grpSp>
          <p:nvGrpSpPr>
            <p:cNvPr id="25" name="그룹 24"/>
            <p:cNvGrpSpPr/>
            <p:nvPr/>
          </p:nvGrpSpPr>
          <p:grpSpPr>
            <a:xfrm>
              <a:off x="840701" y="1899088"/>
              <a:ext cx="4381500" cy="2350995"/>
              <a:chOff x="1162050" y="2062207"/>
              <a:chExt cx="4381500" cy="2350995"/>
            </a:xfrm>
          </p:grpSpPr>
          <p:sp>
            <p:nvSpPr>
              <p:cNvPr id="28" name="직사각형 27"/>
              <p:cNvSpPr/>
              <p:nvPr/>
            </p:nvSpPr>
            <p:spPr>
              <a:xfrm>
                <a:off x="1162050" y="2301453"/>
                <a:ext cx="4381500" cy="2111749"/>
              </a:xfrm>
              <a:prstGeom prst="rect">
                <a:avLst/>
              </a:prstGeom>
              <a:solidFill>
                <a:srgbClr val="CFCDCD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차선</a:t>
                </a:r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이탈 경고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전방 충돌 회피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사각 지대</a:t>
                </a:r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,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후방 감시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9" name="직사각형 28"/>
              <p:cNvSpPr/>
              <p:nvPr/>
            </p:nvSpPr>
            <p:spPr>
              <a:xfrm>
                <a:off x="1714500" y="2062207"/>
                <a:ext cx="3314700" cy="56200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A**, B**, P** …</a:t>
                </a:r>
                <a:endParaRPr lang="ko-KR" altLang="en-US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26" name="직각 삼각형 25"/>
            <p:cNvSpPr/>
            <p:nvPr/>
          </p:nvSpPr>
          <p:spPr>
            <a:xfrm rot="16200000">
              <a:off x="1153905" y="1899088"/>
              <a:ext cx="239246" cy="239246"/>
            </a:xfrm>
            <a:prstGeom prst="rtTriangle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463299" y="4220400"/>
            <a:ext cx="4381500" cy="2350995"/>
            <a:chOff x="840701" y="1899088"/>
            <a:chExt cx="4381500" cy="2350995"/>
          </a:xfrm>
        </p:grpSpPr>
        <p:grpSp>
          <p:nvGrpSpPr>
            <p:cNvPr id="31" name="그룹 30"/>
            <p:cNvGrpSpPr/>
            <p:nvPr/>
          </p:nvGrpSpPr>
          <p:grpSpPr>
            <a:xfrm>
              <a:off x="840701" y="1899088"/>
              <a:ext cx="4381500" cy="2350995"/>
              <a:chOff x="1162050" y="2062207"/>
              <a:chExt cx="4381500" cy="2350995"/>
            </a:xfrm>
          </p:grpSpPr>
          <p:sp>
            <p:nvSpPr>
              <p:cNvPr id="35" name="직사각형 34"/>
              <p:cNvSpPr/>
              <p:nvPr/>
            </p:nvSpPr>
            <p:spPr>
              <a:xfrm>
                <a:off x="1162050" y="2301453"/>
                <a:ext cx="4381500" cy="2111749"/>
              </a:xfrm>
              <a:prstGeom prst="rect">
                <a:avLst/>
              </a:prstGeom>
              <a:solidFill>
                <a:srgbClr val="CFCDCD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도로 주변환경 정비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운전면허제도 내실화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교통 안전 교육 확충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1714500" y="2062207"/>
                <a:ext cx="3314700" cy="56200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정부</a:t>
                </a:r>
                <a:r>
                  <a:rPr lang="en-US" altLang="ko-KR" dirty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대책</a:t>
                </a:r>
                <a:endParaRPr lang="ko-KR" altLang="en-US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32" name="직각 삼각형 31"/>
            <p:cNvSpPr/>
            <p:nvPr/>
          </p:nvSpPr>
          <p:spPr>
            <a:xfrm rot="16200000">
              <a:off x="1153905" y="1899088"/>
              <a:ext cx="239246" cy="239246"/>
            </a:xfrm>
            <a:prstGeom prst="rtTriangle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881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159530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227017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시연 동영상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29947" y="54054"/>
            <a:ext cx="13596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72669" y="3017520"/>
            <a:ext cx="602761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404 Not</a:t>
            </a:r>
            <a:r>
              <a:rPr lang="ko-KR" altLang="en-US" sz="6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Found</a:t>
            </a:r>
            <a:endParaRPr lang="ko-KR" altLang="en-US" sz="6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595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576" y="1581151"/>
            <a:ext cx="8074856" cy="4542107"/>
          </a:xfrm>
          <a:prstGeom prst="rect">
            <a:avLst/>
          </a:prstGeom>
        </p:spPr>
      </p:pic>
      <p:sp>
        <p:nvSpPr>
          <p:cNvPr id="17" name="타원 16"/>
          <p:cNvSpPr/>
          <p:nvPr/>
        </p:nvSpPr>
        <p:spPr>
          <a:xfrm>
            <a:off x="400050" y="2448194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SMS</a:t>
            </a: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문자 </a:t>
            </a:r>
            <a:r>
              <a:rPr lang="ko-KR" altLang="en-US" sz="28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신고</a:t>
            </a:r>
            <a:endParaRPr lang="en-US" altLang="ko-KR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159530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28536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미래 발전 방향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29947" y="54054"/>
            <a:ext cx="13227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05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8371576" y="2448195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</a:t>
            </a:r>
            <a:r>
              <a:rPr lang="en-US" altLang="ko-KR" sz="28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모방 주행</a:t>
            </a:r>
            <a:endParaRPr lang="ko-KR" altLang="en-US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4385813" y="2448195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</a:t>
            </a:r>
            <a:r>
              <a:rPr lang="en-US" altLang="ko-KR" sz="28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상태 체크</a:t>
            </a:r>
            <a:endParaRPr lang="ko-KR" altLang="en-US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699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</TotalTime>
  <Words>288</Words>
  <Application>Microsoft Office PowerPoint</Application>
  <PresentationFormat>와이드스크린</PresentationFormat>
  <Paragraphs>110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1" baseType="lpstr">
      <vt:lpstr>함초롬돋움</vt:lpstr>
      <vt:lpstr>Baskerville Old Face</vt:lpstr>
      <vt:lpstr>나눔고딕 에코</vt:lpstr>
      <vt:lpstr>맑은 고딕</vt:lpstr>
      <vt:lpstr>배달의민족 도현</vt:lpstr>
      <vt:lpstr>배달의민족 주아</vt:lpstr>
      <vt:lpstr>Arial</vt:lpstr>
      <vt:lpstr>HY헤드라인M</vt:lpstr>
      <vt:lpstr>Arial Rounded MT Bold</vt:lpstr>
      <vt:lpstr>배달의민족 한나는 열한살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nayoun kim</dc:creator>
  <cp:lastModifiedBy>김도훈</cp:lastModifiedBy>
  <cp:revision>73</cp:revision>
  <dcterms:created xsi:type="dcterms:W3CDTF">2014-11-11T07:47:07Z</dcterms:created>
  <dcterms:modified xsi:type="dcterms:W3CDTF">2016-10-18T13:51:03Z</dcterms:modified>
</cp:coreProperties>
</file>

<file path=docProps/thumbnail.jpeg>
</file>